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6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6858000" type="screen4x3"/>
  <p:notesSz cx="6797675" cy="98742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1690" y="86"/>
      </p:cViewPr>
      <p:guideLst>
        <p:guide orient="horz" pos="2160"/>
        <p:guide pos="27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42670263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041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1155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3180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4041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0750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8397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9144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3304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9022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7850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32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760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3791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676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1912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4787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364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6077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7193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6672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924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028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11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9" name="Google Shape;279;p3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740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994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4224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160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376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973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4710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백면">
  <p:cSld name="백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/28</a:t>
            </a:r>
            <a:endParaRPr sz="1200" b="0" i="0" u="none" strike="noStrike" cap="non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장제목" userDrawn="1">
  <p:cSld name="1_장제목">
    <p:bg>
      <p:bgPr>
        <a:solidFill>
          <a:srgbClr val="E5C9BB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1187624" y="260648"/>
            <a:ext cx="7626642" cy="5616624"/>
            <a:chOff x="323528" y="260648"/>
            <a:chExt cx="7626642" cy="5616624"/>
          </a:xfrm>
        </p:grpSpPr>
        <p:grpSp>
          <p:nvGrpSpPr>
            <p:cNvPr id="20" name="Google Shape;20;p3"/>
            <p:cNvGrpSpPr/>
            <p:nvPr/>
          </p:nvGrpSpPr>
          <p:grpSpPr>
            <a:xfrm>
              <a:off x="323528" y="260648"/>
              <a:ext cx="7626642" cy="5616624"/>
              <a:chOff x="467544" y="476672"/>
              <a:chExt cx="7626642" cy="5616624"/>
            </a:xfrm>
          </p:grpSpPr>
          <p:pic>
            <p:nvPicPr>
              <p:cNvPr id="21" name="Google Shape;21;p3"/>
              <p:cNvPicPr preferRelativeResize="0"/>
              <p:nvPr/>
            </p:nvPicPr>
            <p:blipFill rotWithShape="1">
              <a:blip r:embed="rId2">
                <a:alphaModFix/>
              </a:blip>
              <a:srcRect b="32037"/>
              <a:stretch/>
            </p:blipFill>
            <p:spPr>
              <a:xfrm>
                <a:off x="467544" y="762207"/>
                <a:ext cx="4451985" cy="33868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" name="Google Shape;22;p3"/>
              <p:cNvSpPr/>
              <p:nvPr/>
            </p:nvSpPr>
            <p:spPr>
              <a:xfrm>
                <a:off x="5292080" y="476672"/>
                <a:ext cx="1800200" cy="1224136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>
                <a:off x="2078861" y="2739400"/>
                <a:ext cx="1485027" cy="198485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1842977" y="3519384"/>
                <a:ext cx="1624130" cy="305500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pic>
            <p:nvPicPr>
              <p:cNvPr id="25" name="Google Shape;25;p3"/>
              <p:cNvPicPr preferRelativeResize="0"/>
              <p:nvPr/>
            </p:nvPicPr>
            <p:blipFill rotWithShape="1">
              <a:blip r:embed="rId2">
                <a:alphaModFix/>
              </a:blip>
              <a:srcRect l="33811" t="40211"/>
              <a:stretch/>
            </p:blipFill>
            <p:spPr>
              <a:xfrm>
                <a:off x="3600890" y="1818831"/>
                <a:ext cx="3192285" cy="32278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26;p3"/>
              <p:cNvSpPr/>
              <p:nvPr/>
            </p:nvSpPr>
            <p:spPr>
              <a:xfrm>
                <a:off x="4464560" y="5208434"/>
                <a:ext cx="1907640" cy="884862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3491330" y="3717032"/>
                <a:ext cx="1008112" cy="1264742"/>
              </a:xfrm>
              <a:prstGeom prst="rect">
                <a:avLst/>
              </a:prstGeom>
              <a:solidFill>
                <a:srgbClr val="E5CA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6449995" y="2446975"/>
                <a:ext cx="1644191" cy="393500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1696607" y="3181853"/>
                <a:ext cx="1485027" cy="50182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2222877" y="2974796"/>
                <a:ext cx="1485027" cy="50182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31" name="Google Shape;31;p3"/>
            <p:cNvSpPr/>
            <p:nvPr/>
          </p:nvSpPr>
          <p:spPr>
            <a:xfrm>
              <a:off x="3886528" y="515220"/>
              <a:ext cx="1644191" cy="393500"/>
            </a:xfrm>
            <a:prstGeom prst="rect">
              <a:avLst/>
            </a:prstGeom>
            <a:solidFill>
              <a:srgbClr val="E5C9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</p:grpSp>
      <p:sp>
        <p:nvSpPr>
          <p:cNvPr id="17" name="제목 13"/>
          <p:cNvSpPr>
            <a:spLocks noGrp="1"/>
          </p:cNvSpPr>
          <p:nvPr>
            <p:ph type="title"/>
          </p:nvPr>
        </p:nvSpPr>
        <p:spPr>
          <a:xfrm>
            <a:off x="399085" y="5301208"/>
            <a:ext cx="8277371" cy="1125853"/>
          </a:xfrm>
        </p:spPr>
        <p:txBody>
          <a:bodyPr/>
          <a:lstStyle>
            <a:lvl1pPr algn="ctr">
              <a:defRPr sz="4000" b="0">
                <a:solidFill>
                  <a:srgbClr val="3F2E1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이 장에서 만들 프로그램">
  <p:cSld name="1_이 장에서 만들 프로그램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AD78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8B333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/33</a:t>
            </a: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  <a:defRPr sz="2000" b="1"/>
            </a:lvl1pPr>
            <a:lvl2pPr marL="914400" lvl="1" indent="-3302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D99593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기본 본문">
  <p:cSld name="2_기본 본문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3273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 b="0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sz="1200" b="0" i="0" u="none" strike="noStrike" cap="none" dirty="0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altLang="ko-KR" sz="1200" b="0" i="0" u="none" strike="noStrike" cap="none" dirty="0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 b="0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68288" lvl="0" indent="-268288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  <a:tabLst>
                <a:tab pos="268288" algn="l"/>
              </a:tabLst>
              <a:defRPr sz="2000" b="1"/>
            </a:lvl1pPr>
            <a:lvl2pPr marL="914400" lvl="1" indent="-33020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3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39700" y="6525345"/>
            <a:ext cx="8756650" cy="280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2765425" y="1447800"/>
            <a:ext cx="3587750" cy="3886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48" name="Google Shape;48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w="9525" cap="flat" cmpd="sng">
            <a:solidFill>
              <a:srgbClr val="97B85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9" name="Google Shape;49;p6"/>
          <p:cNvSpPr/>
          <p:nvPr/>
        </p:nvSpPr>
        <p:spPr>
          <a:xfrm>
            <a:off x="2765425" y="1447800"/>
            <a:ext cx="3587750" cy="3886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50" name="Google Shape;50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w="9525" cap="flat" cmpd="sng">
            <a:solidFill>
              <a:srgbClr val="97B85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1" name="Google Shape;51;p6"/>
          <p:cNvSpPr txBox="1"/>
          <p:nvPr/>
        </p:nvSpPr>
        <p:spPr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400" b="1">
              <a:solidFill>
                <a:srgbClr val="8C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저작권">
  <p:cSld name="저작권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 cap="flat" cmpd="sng">
            <a:solidFill>
              <a:srgbClr val="99AD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9A5F3A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id="54" name="Google Shape;54;p7" descr="쿡북로고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7578" y="595313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/>
        </p:nvSpPr>
        <p:spPr>
          <a:xfrm>
            <a:off x="881590" y="998730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파이썬 for Beginner</a:t>
            </a:r>
            <a:endParaRPr sz="1200" b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 txBox="1"/>
          <p:nvPr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[강의교안 이용 안내]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u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u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본 강의교안의 저작권은 한빛아카데미㈜에 있습니다.</a:t>
            </a:r>
            <a:r>
              <a:rPr lang="ko-KR" sz="1000" u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1000" u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Arial"/>
              <a:buChar char="•"/>
            </a:pPr>
            <a:r>
              <a:rPr lang="ko-KR" sz="1000" u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이 자료는 강의 보조자료로 제공되는 것으로 무단으로 전제하거나 배포하는 것을 금합니다</a:t>
            </a:r>
            <a:r>
              <a:rPr lang="ko-KR" sz="1000" u="sng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chrom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emf"/><Relationship Id="rId4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emf"/><Relationship Id="rId4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er/d2codingfon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er/d2codingfon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 cap="flat" cmpd="sng">
            <a:solidFill>
              <a:srgbClr val="99AD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9A5F3A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id="62" name="Google Shape;62;p8" descr="쿡북로고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78" y="595313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/>
        </p:nvSpPr>
        <p:spPr>
          <a:xfrm>
            <a:off x="881590" y="998730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HTML5 웹 프로그래밍 입문(3판)</a:t>
            </a:r>
            <a:endParaRPr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8"/>
          <p:cNvSpPr txBox="1"/>
          <p:nvPr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[강의교안 이용 안내]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본 강의교안의 저작권은 한빛아카데미㈜에 있습니다.</a:t>
            </a: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이 자료는 강의 보조자료로 제공되는 것으로 무단으로 전제하거나 배포하는 것을 금합니다</a:t>
            </a:r>
            <a:r>
              <a:rPr lang="ko-KR" sz="1000" b="0" i="0" u="sng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웹 브라우저 전쟁과 웹 표준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웹 브라우저와 웹 표준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인터넷 익스플로러가 전 세계적으로 점유율을 높이면서 액티브X 같은 플러그인을 삽입해 웹 사이트가 점점 무거워지고 있음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2004년 W3C 회의에서 모질라 재단과 오페라 소프트웨어가 새로운 HTML 표준을 제안하지만 거절 당함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브라우저 제공 기업(애플, 모질라, 오페라 소프트웨어)에서 2004년 6월 새로운 웹 표준 기관 WHATWG 설립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3429000"/>
            <a:ext cx="2160240" cy="243123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2764892" y="3356992"/>
            <a:ext cx="5886400" cy="1672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WHATWG 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1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Web Application 1.0 표준 작성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1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W3C는 웹 표준으로 Web Application 1.0 표준 채택, HTML5 표준으로 변경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1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인터넷 익스플로러만 최신 표준을 지원하지 못하는 현상 초래 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1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웹 브라우저가 빠른 속도로 업데이트되고 있음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웹 브라우저 전쟁과 웹 표준</a:t>
            </a:r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웹 브라우저의 발달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WHATWG는 Web Application 1.0 표준 작성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W3C는 웹 표준으로 Web Application 1.0 표준 채택, HTML5 표준으로 변경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인터넷 익스플로러만 최신 표준을 지원하지 못하는 현상 초래 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모든 웹 브라우저가 빠른 속도로 업데이트되고 다양한 웹 브라우저 마케팅 등장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grpSp>
        <p:nvGrpSpPr>
          <p:cNvPr id="136" name="Google Shape;136;p18"/>
          <p:cNvGrpSpPr/>
          <p:nvPr/>
        </p:nvGrpSpPr>
        <p:grpSpPr>
          <a:xfrm>
            <a:off x="349822" y="2805593"/>
            <a:ext cx="8639885" cy="3072933"/>
            <a:chOff x="349822" y="2805593"/>
            <a:chExt cx="8639885" cy="3072933"/>
          </a:xfrm>
        </p:grpSpPr>
        <p:pic>
          <p:nvPicPr>
            <p:cNvPr id="137" name="Google Shape;137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9822" y="2805593"/>
              <a:ext cx="4080495" cy="2668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08591" y="3089307"/>
              <a:ext cx="4481116" cy="23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9822" y="5564201"/>
              <a:ext cx="2209800" cy="314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웹 브라우저 전쟁과 웹 표준</a:t>
            </a: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웹 표준과 웹 브라우저 타임 라인</a:t>
            </a:r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t="2750" b="1700"/>
          <a:stretch/>
        </p:blipFill>
        <p:spPr>
          <a:xfrm>
            <a:off x="395536" y="1268760"/>
            <a:ext cx="5057544" cy="547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8064" y="749850"/>
            <a:ext cx="3886914" cy="26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웹 동작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75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웹(Web): </a:t>
            </a:r>
            <a:r>
              <a:rPr lang="ko-KR" b="0"/>
              <a:t>요청과 응답 과정 (예 : 치킨 주문)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URL: </a:t>
            </a:r>
            <a:r>
              <a:rPr lang="ko-KR" b="0"/>
              <a:t>웹에서 어떤 대상을 구분하는 주소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93662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endParaRPr b="0"/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7724" y="3789040"/>
            <a:ext cx="4968552" cy="3026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>
              <a:spcBef>
                <a:spcPts val="0"/>
              </a:spcBef>
            </a:pPr>
            <a:r>
              <a:rPr lang="ko-KR" altLang="en-US" b="0" dirty="0"/>
              <a:t>서버와 클라이언트 </a:t>
            </a:r>
            <a:endParaRPr lang="ko-KR" altLang="en-US" dirty="0"/>
          </a:p>
          <a:p>
            <a:pPr marL="355600" lvl="0" indent="-96838">
              <a:buNone/>
            </a:pPr>
            <a:endParaRPr lang="ko-KR" altLang="en-US" dirty="0"/>
          </a:p>
          <a:p>
            <a:pPr marL="355600" lvl="0" indent="-96838">
              <a:buNone/>
            </a:pPr>
            <a:endParaRPr lang="ko-KR" altLang="en-US" dirty="0"/>
          </a:p>
          <a:p>
            <a:pPr marL="355600" lvl="0" indent="-96838">
              <a:buNone/>
            </a:pPr>
            <a:endParaRPr lang="ko-KR" altLang="en-US" dirty="0"/>
          </a:p>
          <a:p>
            <a:pPr marL="355600" lvl="0" indent="-96838">
              <a:buNone/>
            </a:pPr>
            <a:endParaRPr lang="ko-KR" altLang="en-US" sz="1400" dirty="0"/>
          </a:p>
          <a:p>
            <a:pPr marL="355600" lvl="0" indent="-96838">
              <a:buNone/>
            </a:pPr>
            <a:endParaRPr lang="ko-KR" altLang="en-US" sz="900" dirty="0"/>
          </a:p>
          <a:p>
            <a:pPr marL="355600" lvl="0" indent="-261938"/>
            <a:r>
              <a:rPr lang="ko-KR" altLang="en-US" b="0" dirty="0"/>
              <a:t>서버 프로그램</a:t>
            </a:r>
            <a:r>
              <a:rPr lang="en-US" altLang="ko-KR" b="0" dirty="0"/>
              <a:t>(</a:t>
            </a:r>
            <a:r>
              <a:rPr lang="ko-KR" altLang="en-US" b="0" dirty="0" err="1"/>
              <a:t>백엔드</a:t>
            </a:r>
            <a:r>
              <a:rPr lang="ko-KR" altLang="en-US" b="0" dirty="0"/>
              <a:t> 프로그램</a:t>
            </a:r>
            <a:r>
              <a:rPr lang="en-US" altLang="ko-KR" b="0" dirty="0"/>
              <a:t>)</a:t>
            </a:r>
            <a:endParaRPr lang="ko-KR" altLang="en-US" dirty="0"/>
          </a:p>
          <a:p>
            <a:pPr marL="534988" lvl="1" indent="-177800"/>
            <a:r>
              <a:rPr lang="ko-KR" altLang="en-US" dirty="0"/>
              <a:t>자바</a:t>
            </a:r>
            <a:r>
              <a:rPr lang="en-US" altLang="ko-KR" dirty="0"/>
              <a:t>, C#, </a:t>
            </a:r>
            <a:r>
              <a:rPr lang="ko-KR" altLang="en-US" dirty="0"/>
              <a:t>루비</a:t>
            </a:r>
            <a:r>
              <a:rPr lang="en-US" altLang="ko-KR" dirty="0"/>
              <a:t>, </a:t>
            </a:r>
            <a:r>
              <a:rPr lang="ko-KR" altLang="en-US" dirty="0" err="1"/>
              <a:t>파이썬</a:t>
            </a:r>
            <a:r>
              <a:rPr lang="en-US" altLang="ko-KR" dirty="0"/>
              <a:t>, </a:t>
            </a:r>
            <a:r>
              <a:rPr lang="ko-KR" altLang="en-US" dirty="0"/>
              <a:t>자바스크립트</a:t>
            </a:r>
          </a:p>
          <a:p>
            <a:pPr marL="720725" lvl="2" indent="-185737"/>
            <a:r>
              <a:rPr lang="ko-KR" altLang="en-US" dirty="0"/>
              <a:t>웹 프레임워크</a:t>
            </a:r>
            <a:r>
              <a:rPr lang="en-US" altLang="ko-KR" dirty="0"/>
              <a:t>(ASP.NET, JSP, PHP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endParaRPr lang="ko-KR" altLang="en-US" dirty="0"/>
          </a:p>
          <a:p>
            <a:pPr marL="720725" lvl="2" indent="-185737"/>
            <a:r>
              <a:rPr lang="en-US" altLang="ko-KR" dirty="0"/>
              <a:t>MVC </a:t>
            </a:r>
            <a:r>
              <a:rPr lang="ko-KR" altLang="en-US" dirty="0"/>
              <a:t>프레임워크</a:t>
            </a:r>
            <a:r>
              <a:rPr lang="en-US" altLang="ko-KR" dirty="0"/>
              <a:t>(ASP.NET MVC, Spring MVC, Ruby on Rails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  <a:p>
            <a:pPr marL="720725" lvl="2" indent="-185737"/>
            <a:r>
              <a:rPr lang="ko-KR" altLang="en-US" dirty="0" err="1"/>
              <a:t>비동기</a:t>
            </a:r>
            <a:r>
              <a:rPr lang="ko-KR" altLang="en-US" dirty="0"/>
              <a:t> 프레임워크</a:t>
            </a:r>
            <a:r>
              <a:rPr lang="en-US" altLang="ko-KR" dirty="0"/>
              <a:t>(Node.js Express, Jetty)</a:t>
            </a:r>
            <a:endParaRPr lang="ko-KR" altLang="en-US" dirty="0"/>
          </a:p>
          <a:p>
            <a:pPr marL="720725" lvl="2" indent="-185737"/>
            <a:endParaRPr lang="ko-KR" altLang="en-US" dirty="0"/>
          </a:p>
          <a:p>
            <a:pPr marL="355600" lvl="0" indent="-261938"/>
            <a:r>
              <a:rPr lang="ko-KR" altLang="en-US" b="0" dirty="0"/>
              <a:t>클라이언트 프로그램</a:t>
            </a:r>
            <a:r>
              <a:rPr lang="en-US" altLang="ko-KR" b="0" dirty="0"/>
              <a:t>(</a:t>
            </a:r>
            <a:r>
              <a:rPr lang="ko-KR" altLang="en-US" b="0" dirty="0" err="1"/>
              <a:t>프론트엔드</a:t>
            </a:r>
            <a:r>
              <a:rPr lang="ko-KR" altLang="en-US" b="0" dirty="0"/>
              <a:t> 프로그램</a:t>
            </a:r>
            <a:r>
              <a:rPr lang="en-US" altLang="ko-KR" b="0" dirty="0"/>
              <a:t>)</a:t>
            </a:r>
            <a:endParaRPr lang="ko-KR" altLang="en-US" dirty="0"/>
          </a:p>
          <a:p>
            <a:pPr marL="534988" lvl="1" indent="-177800"/>
            <a:r>
              <a:rPr lang="en-US" altLang="ko-KR" dirty="0"/>
              <a:t>HTML, CSS, </a:t>
            </a:r>
            <a:r>
              <a:rPr lang="ko-KR" altLang="en-US" dirty="0"/>
              <a:t>자바스크립트로 개발</a:t>
            </a:r>
          </a:p>
          <a:p>
            <a:pPr marL="720725" lvl="2" indent="-185737"/>
            <a:r>
              <a:rPr lang="ko-KR" altLang="en-US" dirty="0" err="1"/>
              <a:t>구글</a:t>
            </a:r>
            <a:r>
              <a:rPr lang="ko-KR" altLang="en-US" dirty="0"/>
              <a:t> 문서</a:t>
            </a:r>
          </a:p>
          <a:p>
            <a:pPr marL="534988" lvl="1" indent="-76200">
              <a:buNone/>
            </a:pPr>
            <a:endParaRPr lang="ko-KR" altLang="en-US" dirty="0"/>
          </a:p>
        </p:txBody>
      </p:sp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웹 동작</a:t>
            </a:r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2407" y="5392101"/>
            <a:ext cx="4680520" cy="13816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그룹 5"/>
          <p:cNvGrpSpPr/>
          <p:nvPr/>
        </p:nvGrpSpPr>
        <p:grpSpPr>
          <a:xfrm>
            <a:off x="4160967" y="663608"/>
            <a:ext cx="4866528" cy="2495590"/>
            <a:chOff x="2628729" y="740245"/>
            <a:chExt cx="4866528" cy="2495590"/>
          </a:xfrm>
        </p:grpSpPr>
        <p:pic>
          <p:nvPicPr>
            <p:cNvPr id="7" name="Google Shape;161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28729" y="740245"/>
              <a:ext cx="3338095" cy="2495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5847049" y="2298652"/>
              <a:ext cx="16482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/>
                <a:t>(</a:t>
              </a:r>
              <a:r>
                <a:rPr lang="ko-KR" altLang="en-US" sz="1200" dirty="0"/>
                <a:t>사용자): 요청하는 쪽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903754" y="1111284"/>
              <a:ext cx="16482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/>
                <a:t>(</a:t>
              </a:r>
              <a:r>
                <a:rPr lang="ko-KR" altLang="en-US" sz="1200" dirty="0"/>
                <a:t>제공자): 응답하는 쪽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웹 표준 기술과 HTML5 주요 기능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63501" y="773704"/>
            <a:ext cx="8963994" cy="632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웹 표준 기술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/>
              <a:t>큰 의미</a:t>
            </a:r>
            <a:endParaRPr b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표준 기술을 총칭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CSS3와 자바스크립트를 모두 포함</a:t>
            </a: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/>
              <a:t>작은 의미</a:t>
            </a:r>
            <a:endParaRPr b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웹 페이지를 구성하는 HTML 마크업 언어 그 자체</a:t>
            </a:r>
            <a:endParaRPr/>
          </a:p>
          <a:p>
            <a:pPr marL="93662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/>
              <a:t>					</a:t>
            </a:r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529" y="1268760"/>
            <a:ext cx="5906942" cy="288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웹 표준 기술과 HTML5 주요 기능</a:t>
            </a:r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/>
              <a:t>CSS </a:t>
            </a:r>
            <a:r>
              <a:rPr lang="ko-KR" b="0" baseline="30000" dirty="0"/>
              <a:t>Cascading Style Sheets</a:t>
            </a:r>
            <a:r>
              <a:rPr lang="ko-KR" b="0" dirty="0"/>
              <a:t> 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 dirty="0"/>
              <a:t>HTML 페이지에 스타일을 지정하는 스타일시트를 작성할 때 사용하는 언어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현대 웹 페이지에서 매우 중요한 역할 수행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 dirty="0"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/>
              <a:t>자바스크립트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표준 명칭: ECMAScript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HTML 페이지에서 사용자 반응 등을 처리하는 스크립트를 작성하는 언어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클라이언트 웹 개발을 하기 위해 만들었지만, 현대에는 서버는 물론 로봇 개발에도 사용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6782" y="1985385"/>
            <a:ext cx="6350436" cy="209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6384" y="4356006"/>
            <a:ext cx="2705775" cy="125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웹 표준 기술과 HTML5 주요 기능</a:t>
            </a: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/>
              <a:t>HTML5 주요 기능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/>
              <a:t>멀티미디어 기능</a:t>
            </a:r>
            <a:endParaRPr sz="1800" b="1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플러그인 도움 없이도 스스로 음악과 동영상을 재생</a:t>
            </a:r>
            <a:endParaRPr sz="1600"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/>
              <a:t>그래픽 기능</a:t>
            </a:r>
            <a:endParaRPr sz="1800" b="1" dirty="0"/>
          </a:p>
          <a:p>
            <a:pPr marL="720725" lvl="2" indent="-185737">
              <a:spcBef>
                <a:spcPts val="320"/>
              </a:spcBef>
              <a:buSzPts val="1600"/>
            </a:pPr>
            <a:r>
              <a:rPr lang="en-US" altLang="ko-KR" sz="1600" dirty="0"/>
              <a:t>2</a:t>
            </a:r>
            <a:r>
              <a:rPr lang="ko-KR" altLang="en-US" sz="1600" dirty="0"/>
              <a:t>차원 그래픽 구현</a:t>
            </a:r>
          </a:p>
          <a:p>
            <a:pPr marL="720725" lvl="3" indent="0">
              <a:spcBef>
                <a:spcPts val="280"/>
              </a:spcBef>
              <a:buSzPts val="1400"/>
              <a:buNone/>
            </a:pPr>
            <a:r>
              <a:rPr lang="en-US" altLang="ko-KR" sz="1600" b="1" dirty="0">
                <a:solidFill>
                  <a:srgbClr val="0070C0"/>
                </a:solidFill>
              </a:rPr>
              <a:t>1</a:t>
            </a:r>
            <a:r>
              <a:rPr lang="ko-KR" altLang="en-US" sz="1400" dirty="0"/>
              <a:t> </a:t>
            </a:r>
            <a:r>
              <a:rPr lang="en-US" altLang="ko-KR" sz="1400" dirty="0"/>
              <a:t>HTML </a:t>
            </a:r>
            <a:r>
              <a:rPr lang="ko-KR" altLang="en-US" sz="1400" dirty="0"/>
              <a:t>태그를 사용해 </a:t>
            </a:r>
            <a:r>
              <a:rPr lang="en-US" altLang="ko-KR" sz="1400" dirty="0"/>
              <a:t>2</a:t>
            </a:r>
            <a:r>
              <a:rPr lang="ko-KR" altLang="en-US" sz="1400" dirty="0"/>
              <a:t>차원 벡터 그래픽 구현</a:t>
            </a:r>
            <a:endParaRPr lang="ko-KR" altLang="en-US" dirty="0"/>
          </a:p>
          <a:p>
            <a:pPr marL="720725" lvl="3" indent="0">
              <a:spcBef>
                <a:spcPts val="280"/>
              </a:spcBef>
              <a:buSzPts val="1400"/>
              <a:buNone/>
            </a:pPr>
            <a:r>
              <a:rPr lang="en-US" altLang="ko-KR" sz="1600" b="1" dirty="0">
                <a:solidFill>
                  <a:srgbClr val="0070C0"/>
                </a:solidFill>
              </a:rPr>
              <a:t>2</a:t>
            </a:r>
            <a:r>
              <a:rPr lang="ko-KR" altLang="en-US" sz="1400" dirty="0"/>
              <a:t>  자바스크립트 캔버스를 사용해 </a:t>
            </a:r>
            <a:r>
              <a:rPr lang="en-US" altLang="ko-KR" sz="1400" dirty="0"/>
              <a:t>2</a:t>
            </a:r>
            <a:r>
              <a:rPr lang="ko-KR" altLang="en-US" sz="1400" dirty="0"/>
              <a:t>차원 </a:t>
            </a:r>
            <a:r>
              <a:rPr lang="ko-KR" altLang="en-US" sz="1400" dirty="0" err="1"/>
              <a:t>래스터</a:t>
            </a:r>
            <a:r>
              <a:rPr lang="ko-KR" altLang="en-US" sz="1400" dirty="0"/>
              <a:t> 그래픽 구현</a:t>
            </a:r>
          </a:p>
          <a:p>
            <a:pPr marL="720725" lvl="2" indent="-185737">
              <a:spcBef>
                <a:spcPts val="320"/>
              </a:spcBef>
              <a:buSzPts val="1600"/>
            </a:pPr>
            <a:r>
              <a:rPr lang="en-US" altLang="ko-KR" sz="1600" dirty="0"/>
              <a:t>3</a:t>
            </a:r>
            <a:r>
              <a:rPr lang="ko-KR" altLang="en-US" sz="1600" dirty="0"/>
              <a:t>차원 그래픽 구현</a:t>
            </a:r>
          </a:p>
          <a:p>
            <a:pPr marL="720725" lvl="3" indent="0">
              <a:spcBef>
                <a:spcPts val="280"/>
              </a:spcBef>
              <a:buSzPts val="1400"/>
              <a:buNone/>
            </a:pPr>
            <a:r>
              <a:rPr lang="en-US" altLang="ko-KR" sz="1600" b="1" dirty="0">
                <a:solidFill>
                  <a:srgbClr val="0070C0"/>
                </a:solidFill>
              </a:rPr>
              <a:t>1</a:t>
            </a:r>
            <a:r>
              <a:rPr lang="ko-KR" altLang="en-US" sz="1400" dirty="0"/>
              <a:t> </a:t>
            </a:r>
            <a:r>
              <a:rPr lang="en-US" altLang="ko-KR" sz="1400" dirty="0"/>
              <a:t>CSS3</a:t>
            </a:r>
            <a:r>
              <a:rPr lang="ko-KR" altLang="en-US" sz="1400" dirty="0"/>
              <a:t>를 사용해 </a:t>
            </a:r>
            <a:r>
              <a:rPr lang="en-US" altLang="ko-KR" sz="1400" dirty="0"/>
              <a:t>3</a:t>
            </a:r>
            <a:r>
              <a:rPr lang="ko-KR" altLang="en-US" sz="1400" dirty="0"/>
              <a:t>차원 그래픽 구현</a:t>
            </a:r>
            <a:endParaRPr lang="ko-KR" altLang="en-US" dirty="0"/>
          </a:p>
          <a:p>
            <a:pPr marL="720725" lvl="3" indent="0">
              <a:spcBef>
                <a:spcPts val="280"/>
              </a:spcBef>
              <a:buSzPts val="1400"/>
              <a:buNone/>
            </a:pPr>
            <a:r>
              <a:rPr lang="en-US" altLang="ko-KR" sz="1600" b="1" dirty="0">
                <a:solidFill>
                  <a:srgbClr val="0070C0"/>
                </a:solidFill>
              </a:rPr>
              <a:t>2</a:t>
            </a:r>
            <a:r>
              <a:rPr lang="ko-KR" altLang="en-US" sz="1400" dirty="0"/>
              <a:t> 자바스크립트 </a:t>
            </a:r>
            <a:r>
              <a:rPr lang="en-US" altLang="ko-KR" sz="1400" dirty="0" err="1"/>
              <a:t>WebGL</a:t>
            </a:r>
            <a:r>
              <a:rPr lang="ko-KR" altLang="en-US" sz="1400" dirty="0"/>
              <a:t>을 사용해 </a:t>
            </a:r>
            <a:r>
              <a:rPr lang="en-US" altLang="ko-KR" sz="1400" dirty="0"/>
              <a:t>3</a:t>
            </a:r>
            <a:r>
              <a:rPr lang="ko-KR" altLang="en-US" sz="1400" dirty="0"/>
              <a:t>차원 그래픽 구현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웹 표준 기술과 HTML5 주요 기능</a:t>
            </a:r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/>
              <a:t>CSS3를 사용해 3차원 그래픽을 구현한 </a:t>
            </a:r>
            <a:r>
              <a:rPr lang="ko-KR" b="0" dirty="0" smtClean="0"/>
              <a:t>예</a:t>
            </a:r>
            <a:endParaRPr b="0" dirty="0"/>
          </a:p>
        </p:txBody>
      </p:sp>
      <p:pic>
        <p:nvPicPr>
          <p:cNvPr id="6" name="Google Shape;19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553" y="1316151"/>
            <a:ext cx="5704673" cy="381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6174" y="3109394"/>
            <a:ext cx="5523047" cy="358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웹 표준 기술과 HTML5 주요 기능</a:t>
            </a:r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/>
              <a:t>HTML5 주요 기능</a:t>
            </a:r>
            <a:endParaRPr b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/>
              <a:t>통신 기능</a:t>
            </a:r>
            <a:endParaRPr sz="1800" b="1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b="0"/>
              <a:t>서버와 실시간으로 쌍방향 통신을 수행</a:t>
            </a:r>
            <a:endParaRPr sz="1600" b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/>
              <a:t>웹에서 실시간 채팅, 다수의 사람과 온라인 게임, 고객 센터 문의-답변 가능</a:t>
            </a:r>
            <a:endParaRPr sz="1600" b="0"/>
          </a:p>
          <a:p>
            <a:pPr marL="355600" lvl="0" indent="-63818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205867"/>
              </a:buClr>
              <a:buSzPts val="3120"/>
              <a:buFont typeface="Noto Sans Symbols"/>
              <a:buNone/>
            </a:pPr>
            <a:endParaRPr sz="2400"/>
          </a:p>
        </p:txBody>
      </p:sp>
      <p:pic>
        <p:nvPicPr>
          <p:cNvPr id="198" name="Google Shape;19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64" y="2348880"/>
            <a:ext cx="6048672" cy="410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399085" y="5301208"/>
            <a:ext cx="8277371" cy="112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2E1F"/>
              </a:buClr>
              <a:buSzPts val="4000"/>
              <a:buFont typeface="Arial"/>
              <a:buNone/>
            </a:pPr>
            <a:r>
              <a:rPr lang="ko-KR" dirty="0"/>
              <a:t>1장 웹 개요와 실습 환경 구축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웹 표준 기술과 HTML5 주요 기능</a:t>
            </a: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/>
              <a:t>HTML5 주요 기능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/>
              <a:t>장치 접근</a:t>
            </a:r>
            <a:endParaRPr sz="1800" b="1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장치에 접근해 정보와 기능을 사용 </a:t>
            </a:r>
            <a:endParaRPr sz="1600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예) 배터리 잔량, 현재 위치, </a:t>
            </a:r>
            <a:r>
              <a:rPr lang="ko-KR" sz="1600" dirty="0" err="1"/>
              <a:t>알람</a:t>
            </a:r>
            <a:r>
              <a:rPr lang="ko-KR" sz="1600" dirty="0"/>
              <a:t>, </a:t>
            </a:r>
            <a:r>
              <a:rPr lang="ko-KR" sz="1600" dirty="0" err="1"/>
              <a:t>스마트폰</a:t>
            </a:r>
            <a:r>
              <a:rPr lang="ko-KR" sz="1600" dirty="0"/>
              <a:t> GPS로 현재 위치 </a:t>
            </a:r>
            <a:r>
              <a:rPr lang="ko-KR" sz="1600" dirty="0" smtClean="0"/>
              <a:t>확인</a:t>
            </a:r>
            <a:endParaRPr lang="en-US" altLang="ko-KR" sz="1600" dirty="0" smtClean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endParaRPr sz="1600"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/>
              <a:t>오프라인 및 저장소</a:t>
            </a:r>
            <a:endParaRPr sz="1800" b="1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인터넷이 연결되지 않은 상태에서도 응용 프로그램을 </a:t>
            </a:r>
            <a:r>
              <a:rPr lang="ko-KR" sz="1600" dirty="0" smtClean="0"/>
              <a:t>동작</a:t>
            </a:r>
            <a:r>
              <a:rPr lang="en-US" altLang="ko-KR" sz="1600" dirty="0" smtClean="0"/>
              <a:t> </a:t>
            </a:r>
            <a:r>
              <a:rPr lang="ko-KR" sz="1600" dirty="0" smtClean="0"/>
              <a:t>가능</a:t>
            </a:r>
            <a:endParaRPr sz="1600" dirty="0"/>
          </a:p>
          <a:p>
            <a:pPr marL="534987" lvl="2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altLang="ko-KR" sz="1600" dirty="0" smtClean="0"/>
              <a:t>   </a:t>
            </a:r>
            <a:r>
              <a:rPr lang="ko-KR" sz="1600" dirty="0" smtClean="0"/>
              <a:t>HTML5</a:t>
            </a:r>
            <a:r>
              <a:rPr lang="ko-KR" sz="1600" dirty="0"/>
              <a:t>를 응용 프로그램의 중심으로 사용하는 운영체제 등장</a:t>
            </a:r>
            <a:endParaRPr sz="1600" dirty="0"/>
          </a:p>
          <a:p>
            <a:pPr marL="720725" lvl="2" indent="-841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dirty="0"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6072" y="3792596"/>
            <a:ext cx="4352528" cy="289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웹 표준 기술과 HTML5 주요 기능</a:t>
            </a:r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/>
              <a:t>HTML5 주요 기능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 err="1"/>
              <a:t>시맨틱</a:t>
            </a:r>
            <a:endParaRPr sz="1800" b="1" dirty="0"/>
          </a:p>
          <a:p>
            <a:pPr marL="720725" lvl="2" indent="-185737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검색 엔진 같은 프로그램이 정보를 분석, 자료를 검색 및 처리해서 제공하는 지능형 웹</a:t>
            </a:r>
            <a:endParaRPr sz="1600" dirty="0"/>
          </a:p>
          <a:p>
            <a:pPr marL="720725" lvl="2" indent="-84137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sz="1600" dirty="0"/>
          </a:p>
          <a:p>
            <a:pPr marL="534988" lvl="1" indent="-177800" algn="l" rtl="0">
              <a:lnSpc>
                <a:spcPct val="130000"/>
              </a:lnSpc>
              <a:spcBef>
                <a:spcPts val="5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/>
              <a:t>CSS3 스타일시트</a:t>
            </a:r>
            <a:endParaRPr sz="1800" b="1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CSS3 스타일시트를 사용하면 3차원 변환과 애니메이션 효과 적용 가능</a:t>
            </a:r>
            <a:endParaRPr sz="1600"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b="1"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/>
              <a:t>웹의 성능 극대화 및 통합</a:t>
            </a:r>
            <a:endParaRPr sz="1800" b="1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HTML5의 추가 기능으로 기존에 이용하던 웹의 성능을 극대화할 수 있음</a:t>
            </a:r>
            <a:endParaRPr sz="1600" dirty="0"/>
          </a:p>
          <a:p>
            <a:pPr marL="720725" lvl="2" indent="-185737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웹 </a:t>
            </a:r>
            <a:r>
              <a:rPr lang="ko-KR" sz="1600" dirty="0" err="1"/>
              <a:t>워커를</a:t>
            </a:r>
            <a:r>
              <a:rPr lang="ko-KR" sz="1600" dirty="0"/>
              <a:t> 이용하면 사용자 화면을 멈추지 않으면서 연산 도 처리 가능</a:t>
            </a:r>
            <a:endParaRPr sz="1600" dirty="0"/>
          </a:p>
          <a:p>
            <a:pPr marL="720725" lvl="2" indent="-185737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HTML5 표준을 적용한 웹 브라우저를 사용해 간단한 워드 작업이나 </a:t>
            </a:r>
            <a:r>
              <a:rPr lang="ko-KR" sz="1600" dirty="0" smtClean="0"/>
              <a:t>게임</a:t>
            </a:r>
            <a:r>
              <a:rPr lang="en-US" altLang="ko-KR" sz="1600" dirty="0" smtClean="0"/>
              <a:t> </a:t>
            </a:r>
            <a:r>
              <a:rPr lang="ko-KR" sz="1600" dirty="0" smtClean="0"/>
              <a:t>가능</a:t>
            </a:r>
            <a:endParaRPr sz="1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HTML5를 공부하면 좋은 이유</a:t>
            </a:r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/>
              <a:t>애플리케이션 수준의 웹 페이지를 만들 수 있다.</a:t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1640" y="1484784"/>
            <a:ext cx="5760720" cy="4846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그룹 3"/>
          <p:cNvGrpSpPr/>
          <p:nvPr/>
        </p:nvGrpSpPr>
        <p:grpSpPr>
          <a:xfrm>
            <a:off x="1795777" y="1548805"/>
            <a:ext cx="5245832" cy="4362138"/>
            <a:chOff x="1795777" y="1548805"/>
            <a:chExt cx="5245832" cy="436213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b="21403"/>
            <a:stretch/>
          </p:blipFill>
          <p:spPr>
            <a:xfrm>
              <a:off x="1795777" y="1548805"/>
              <a:ext cx="2574113" cy="43621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/>
            <a:srcRect b="21638"/>
            <a:stretch/>
          </p:blipFill>
          <p:spPr>
            <a:xfrm>
              <a:off x="4467496" y="1548805"/>
              <a:ext cx="2574113" cy="43490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HTML5를 공부하면 좋은 이유</a:t>
            </a:r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/>
              <a:t>데스크톱 애플리케이션을 만들 수 있다.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일렉트론 - HTML5 기반의 데스크톱 애플리케이션 개발 엔진</a:t>
            </a:r>
            <a:endParaRPr/>
          </a:p>
        </p:txBody>
      </p:sp>
      <p:grpSp>
        <p:nvGrpSpPr>
          <p:cNvPr id="3" name="그룹 2"/>
          <p:cNvGrpSpPr/>
          <p:nvPr/>
        </p:nvGrpSpPr>
        <p:grpSpPr>
          <a:xfrm>
            <a:off x="684906" y="1635656"/>
            <a:ext cx="6859789" cy="4884294"/>
            <a:chOff x="684906" y="1635656"/>
            <a:chExt cx="6859789" cy="4884294"/>
          </a:xfrm>
        </p:grpSpPr>
        <p:pic>
          <p:nvPicPr>
            <p:cNvPr id="225" name="Google Shape;225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4906" y="1635656"/>
              <a:ext cx="6859789" cy="48842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646" y="1690936"/>
              <a:ext cx="6694713" cy="44803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HTML5를 공부하면 좋은 이유</a:t>
            </a:r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 err="1"/>
              <a:t>리액트</a:t>
            </a:r>
            <a:r>
              <a:rPr lang="ko-KR" b="0" dirty="0"/>
              <a:t> </a:t>
            </a:r>
            <a:r>
              <a:rPr lang="ko-KR" b="0" dirty="0" err="1"/>
              <a:t>네이티브를</a:t>
            </a:r>
            <a:r>
              <a:rPr lang="ko-KR" b="0" dirty="0"/>
              <a:t> 사용해 </a:t>
            </a:r>
            <a:r>
              <a:rPr lang="ko-KR" b="0" dirty="0" err="1"/>
              <a:t>모바일</a:t>
            </a:r>
            <a:r>
              <a:rPr lang="ko-KR" b="0" dirty="0"/>
              <a:t> 애플리케이션을 만들 수 있다.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 dirty="0"/>
              <a:t>HTML5로 개발 </a:t>
            </a:r>
            <a:r>
              <a:rPr lang="ko-KR" b="0" dirty="0" smtClean="0"/>
              <a:t>내부적으로 </a:t>
            </a:r>
            <a:r>
              <a:rPr lang="ko-KR" b="0" dirty="0" err="1"/>
              <a:t>안드로이드와</a:t>
            </a:r>
            <a:r>
              <a:rPr lang="ko-KR" b="0" dirty="0"/>
              <a:t> </a:t>
            </a:r>
            <a:r>
              <a:rPr lang="ko-KR" b="0" dirty="0" err="1"/>
              <a:t>아이폰에</a:t>
            </a:r>
            <a:r>
              <a:rPr lang="ko-KR" b="0" dirty="0"/>
              <a:t> 맞는 </a:t>
            </a:r>
            <a:r>
              <a:rPr lang="ko-KR" b="0" dirty="0" err="1"/>
              <a:t>네이티브</a:t>
            </a:r>
            <a:r>
              <a:rPr lang="ko-KR" b="0" dirty="0"/>
              <a:t> 코드로 변환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 dirty="0"/>
              <a:t>크로스 플랫폼 개발 - 한 번 개발해서 여러 장치(플랫폼)에 대응</a:t>
            </a:r>
            <a:endParaRPr dirty="0"/>
          </a:p>
        </p:txBody>
      </p:sp>
      <p:pic>
        <p:nvPicPr>
          <p:cNvPr id="232" name="Google Shape;23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5900" y="2060848"/>
            <a:ext cx="6172200" cy="424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23923"/>
          <a:stretch/>
        </p:blipFill>
        <p:spPr>
          <a:xfrm>
            <a:off x="1546041" y="2148840"/>
            <a:ext cx="6063073" cy="38245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06 실습 환경 구축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에디터</a:t>
            </a:r>
            <a:endParaRPr lang="ko-KR" altLang="en-US" dirty="0"/>
          </a:p>
          <a:p>
            <a:pPr marL="803275" lvl="1" indent="-219075"/>
            <a:r>
              <a:rPr lang="ko-KR" altLang="en-US" dirty="0" err="1"/>
              <a:t>비주얼</a:t>
            </a:r>
            <a:r>
              <a:rPr lang="ko-KR" altLang="en-US" dirty="0"/>
              <a:t> 스튜디오 코드</a:t>
            </a:r>
            <a:r>
              <a:rPr lang="en-US" altLang="ko-KR" baseline="-25000" dirty="0"/>
              <a:t>Visual Studio </a:t>
            </a:r>
            <a:r>
              <a:rPr lang="en-US" altLang="ko-KR" baseline="-25000" dirty="0" smtClean="0"/>
              <a:t>Code</a:t>
            </a:r>
          </a:p>
          <a:p>
            <a:pPr marL="803275" lvl="1" indent="-219075"/>
            <a:r>
              <a:rPr lang="ko-KR" altLang="en-US" dirty="0" err="1" smtClean="0"/>
              <a:t>비주얼</a:t>
            </a:r>
            <a:r>
              <a:rPr lang="ko-KR" altLang="en-US" dirty="0" smtClean="0"/>
              <a:t> </a:t>
            </a:r>
            <a:r>
              <a:rPr lang="ko-KR" altLang="en-US" dirty="0"/>
              <a:t>스튜디오 코드는 </a:t>
            </a:r>
            <a:r>
              <a:rPr lang="ko-KR" altLang="en-US" dirty="0" smtClean="0"/>
              <a:t>무료로 현재 </a:t>
            </a:r>
            <a:r>
              <a:rPr lang="ko-KR" altLang="en-US" dirty="0"/>
              <a:t>웹 개발에서 가장 많이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803275" lvl="1" indent="-219075"/>
            <a:endParaRPr lang="en-US" altLang="ko-KR" dirty="0"/>
          </a:p>
          <a:p>
            <a:r>
              <a:rPr lang="ko-KR" altLang="en-US" dirty="0" smtClean="0"/>
              <a:t>웹 </a:t>
            </a:r>
            <a:r>
              <a:rPr lang="ko-KR" altLang="en-US" dirty="0"/>
              <a:t>브라우저</a:t>
            </a:r>
          </a:p>
          <a:p>
            <a:pPr marL="803275" lvl="1" indent="-219075"/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ko-KR" altLang="en-US" dirty="0" smtClean="0"/>
              <a:t>크롬</a:t>
            </a:r>
            <a:endParaRPr lang="en-US" altLang="ko-KR" dirty="0" smtClean="0"/>
          </a:p>
          <a:p>
            <a:pPr marL="803275" lvl="1" indent="-219075"/>
            <a:r>
              <a:rPr lang="ko-KR" altLang="en-US" dirty="0" smtClean="0"/>
              <a:t>별도 </a:t>
            </a:r>
            <a:r>
              <a:rPr lang="ko-KR" altLang="en-US" dirty="0"/>
              <a:t>표기가 없는 한 모든 웹 브라우저에서 </a:t>
            </a:r>
            <a:r>
              <a:rPr lang="ko-KR" altLang="en-US" dirty="0" smtClean="0"/>
              <a:t>동작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 </a:t>
            </a:r>
            <a:r>
              <a:rPr lang="ko-KR" altLang="en-US" dirty="0" err="1"/>
              <a:t>익스플로러</a:t>
            </a:r>
            <a:r>
              <a:rPr lang="ko-KR" altLang="en-US" dirty="0"/>
              <a:t> </a:t>
            </a:r>
            <a:r>
              <a:rPr lang="en-US" altLang="ko-KR" dirty="0"/>
              <a:t>8 </a:t>
            </a:r>
            <a:r>
              <a:rPr lang="ko-KR" altLang="en-US" dirty="0" smtClean="0"/>
              <a:t>이하는 </a:t>
            </a:r>
            <a:r>
              <a:rPr lang="ko-KR" altLang="en-US" dirty="0" err="1" smtClean="0"/>
              <a:t>미지원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marL="584200" lvl="1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03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/>
              <a:t>06 실습 환경 구축</a:t>
            </a:r>
            <a:endParaRPr dirty="0"/>
          </a:p>
        </p:txBody>
      </p:sp>
      <p:sp>
        <p:nvSpPr>
          <p:cNvPr id="238" name="Google Shape;238;p3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3662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 b="0" dirty="0" smtClean="0"/>
              <a:t>1</a:t>
            </a:r>
            <a:r>
              <a:rPr lang="ko-KR" b="0" dirty="0"/>
              <a:t>. </a:t>
            </a:r>
            <a:r>
              <a:rPr lang="ko-KR" altLang="en-US" b="0" dirty="0" smtClean="0"/>
              <a:t>웹 브라우저</a:t>
            </a:r>
            <a:r>
              <a:rPr lang="en-US" altLang="ko-KR" b="0" dirty="0" smtClean="0"/>
              <a:t>(</a:t>
            </a:r>
            <a:r>
              <a:rPr lang="ko-KR" altLang="en-US" b="0" dirty="0" smtClean="0"/>
              <a:t>크</a:t>
            </a:r>
            <a:r>
              <a:rPr lang="ko-KR" b="0" dirty="0" smtClean="0"/>
              <a:t>롬</a:t>
            </a:r>
            <a:r>
              <a:rPr lang="en-US" altLang="ko-KR" b="0" dirty="0" smtClean="0"/>
              <a:t>)</a:t>
            </a:r>
            <a:r>
              <a:rPr lang="ko-KR" b="0" dirty="0" smtClean="0"/>
              <a:t> </a:t>
            </a:r>
            <a:r>
              <a:rPr lang="ko-KR" b="0" dirty="0"/>
              <a:t>설치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u="sng" dirty="0">
                <a:solidFill>
                  <a:schemeClr val="hlink"/>
                </a:solidFill>
                <a:hlinkClick r:id="rId3"/>
              </a:rPr>
              <a:t>http://www.google.com/chrome</a:t>
            </a:r>
            <a:endParaRPr dirty="0"/>
          </a:p>
        </p:txBody>
      </p:sp>
      <p:pic>
        <p:nvPicPr>
          <p:cNvPr id="239" name="Google Shape;2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795" y="1747177"/>
            <a:ext cx="7627620" cy="457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31" y="1820125"/>
            <a:ext cx="7432766" cy="414619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실습 환경 구축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3662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 b="0" dirty="0" smtClean="0"/>
              <a:t>2</a:t>
            </a:r>
            <a:r>
              <a:rPr lang="ko-KR" b="0" dirty="0"/>
              <a:t>. 에디터 설치와 </a:t>
            </a:r>
            <a:r>
              <a:rPr lang="ko-KR" b="0" dirty="0" smtClean="0"/>
              <a:t>설정</a:t>
            </a:r>
            <a:r>
              <a:rPr lang="en-US" altLang="ko-KR" b="0" dirty="0" smtClean="0"/>
              <a:t>(1)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 err="1"/>
              <a:t>비주얼</a:t>
            </a:r>
            <a:r>
              <a:rPr lang="ko-KR" dirty="0"/>
              <a:t> 스튜디오 코드( </a:t>
            </a:r>
            <a:r>
              <a:rPr lang="ko-KR" u="sng" dirty="0">
                <a:solidFill>
                  <a:schemeClr val="hlink"/>
                </a:solidFill>
                <a:hlinkClick r:id="rId3"/>
              </a:rPr>
              <a:t>https://code.visualstudio.com/</a:t>
            </a:r>
            <a:r>
              <a:rPr lang="ko-KR" dirty="0"/>
              <a:t> )</a:t>
            </a:r>
            <a:endParaRPr b="0" dirty="0"/>
          </a:p>
        </p:txBody>
      </p:sp>
      <p:pic>
        <p:nvPicPr>
          <p:cNvPr id="246" name="Google Shape;2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395" y="1714682"/>
            <a:ext cx="7604760" cy="457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63" y="1795509"/>
            <a:ext cx="7406640" cy="41316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실습 환경 구축</a:t>
            </a:r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3662" lvl="0" indent="0">
              <a:buNone/>
            </a:pPr>
            <a:r>
              <a:rPr lang="en-US" altLang="ko-KR" b="0" dirty="0" smtClean="0"/>
              <a:t>3. </a:t>
            </a:r>
            <a:r>
              <a:rPr lang="ko-KR" altLang="en-US" b="0" dirty="0" smtClean="0"/>
              <a:t>에디터 </a:t>
            </a:r>
            <a:r>
              <a:rPr lang="ko-KR" altLang="en-US" b="0" dirty="0"/>
              <a:t>설치와 설정</a:t>
            </a:r>
            <a:r>
              <a:rPr lang="en-US" altLang="ko-KR" b="0" dirty="0" smtClean="0"/>
              <a:t>(2)</a:t>
            </a:r>
            <a:endParaRPr lang="ko-KR" altLang="en-US" b="0" dirty="0"/>
          </a:p>
        </p:txBody>
      </p:sp>
      <p:grpSp>
        <p:nvGrpSpPr>
          <p:cNvPr id="6" name="그룹 5"/>
          <p:cNvGrpSpPr/>
          <p:nvPr/>
        </p:nvGrpSpPr>
        <p:grpSpPr>
          <a:xfrm>
            <a:off x="283642" y="1254310"/>
            <a:ext cx="7344816" cy="5189353"/>
            <a:chOff x="283642" y="1254310"/>
            <a:chExt cx="7344816" cy="518935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355" y="1283657"/>
              <a:ext cx="7191102" cy="4726774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283642" y="1254310"/>
              <a:ext cx="7344816" cy="5189353"/>
              <a:chOff x="283642" y="1254310"/>
              <a:chExt cx="7344816" cy="5189353"/>
            </a:xfrm>
          </p:grpSpPr>
          <p:pic>
            <p:nvPicPr>
              <p:cNvPr id="253" name="Google Shape;253;p3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83642" y="1254310"/>
                <a:ext cx="7344816" cy="51893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4" name="Google Shape;254;p34"/>
              <p:cNvSpPr/>
              <p:nvPr/>
            </p:nvSpPr>
            <p:spPr>
              <a:xfrm>
                <a:off x="453782" y="2950495"/>
                <a:ext cx="232016" cy="320040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55" name="Google Shape;255;p34"/>
              <p:cNvSpPr/>
              <p:nvPr/>
            </p:nvSpPr>
            <p:spPr>
              <a:xfrm>
                <a:off x="821988" y="1743509"/>
                <a:ext cx="588801" cy="320040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56" name="Google Shape;256;p34"/>
              <p:cNvSpPr/>
              <p:nvPr/>
            </p:nvSpPr>
            <p:spPr>
              <a:xfrm>
                <a:off x="2423160" y="2310805"/>
                <a:ext cx="415052" cy="179071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859706" y="2950495"/>
                <a:ext cx="830790" cy="3646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클릭</a:t>
                </a:r>
                <a:endParaRPr lang="ko-KR" altLang="en-US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3051822" y="2171022"/>
                <a:ext cx="830790" cy="3646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클릭</a:t>
                </a:r>
                <a:endParaRPr lang="ko-KR" altLang="en-US" dirty="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71215" y="1721212"/>
                <a:ext cx="1587138" cy="3646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en-US" altLang="ko-KR" dirty="0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Korean </a:t>
                </a:r>
                <a:r>
                  <a:rPr lang="ko-KR" altLang="en-US" dirty="0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입력</a:t>
                </a: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실습 환경 구축</a:t>
            </a:r>
            <a:endParaRPr/>
          </a:p>
        </p:txBody>
      </p:sp>
      <p:sp>
        <p:nvSpPr>
          <p:cNvPr id="268" name="Google Shape;268;p3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3662" lvl="0" indent="0">
              <a:buNone/>
            </a:pPr>
            <a:r>
              <a:rPr lang="en-US" altLang="ko-KR" b="0" dirty="0" smtClean="0"/>
              <a:t>4. </a:t>
            </a:r>
            <a:r>
              <a:rPr lang="ko-KR" altLang="en-US" b="0" dirty="0" smtClean="0"/>
              <a:t>에디터 </a:t>
            </a:r>
            <a:r>
              <a:rPr lang="ko-KR" altLang="en-US" b="0" dirty="0"/>
              <a:t>설치와 설정</a:t>
            </a:r>
            <a:r>
              <a:rPr lang="en-US" altLang="ko-KR" b="0" dirty="0" smtClean="0"/>
              <a:t>(3)</a:t>
            </a:r>
            <a:endParaRPr lang="ko-KR" altLang="en-US"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 smtClean="0"/>
              <a:t>D2Coding </a:t>
            </a:r>
            <a:r>
              <a:rPr lang="ko-KR" dirty="0"/>
              <a:t>글꼴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( </a:t>
            </a:r>
            <a:r>
              <a:rPr lang="ko-KR" u="sng" dirty="0">
                <a:solidFill>
                  <a:schemeClr val="hlink"/>
                </a:solidFill>
                <a:hlinkClick r:id="rId3"/>
              </a:rPr>
              <a:t>https://github.com</a:t>
            </a:r>
            <a:br>
              <a:rPr lang="ko-KR" u="sng" dirty="0">
                <a:solidFill>
                  <a:schemeClr val="hlink"/>
                </a:solidFill>
                <a:hlinkClick r:id="rId3"/>
              </a:rPr>
            </a:br>
            <a:r>
              <a:rPr lang="ko-KR" u="sng" dirty="0">
                <a:solidFill>
                  <a:schemeClr val="hlink"/>
                </a:solidFill>
                <a:hlinkClick r:id="rId3"/>
              </a:rPr>
              <a:t>/naver/d2codingfont</a:t>
            </a:r>
            <a:r>
              <a:rPr lang="ko-KR" dirty="0"/>
              <a:t> )</a:t>
            </a:r>
            <a:endParaRPr b="0" dirty="0"/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1840" y="583862"/>
            <a:ext cx="5544616" cy="6262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Contents</a:t>
            </a:r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학습목표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웹의 개념과 특징을 이해합니다.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웹의 동작 원리를 이해합니다.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대표적인 웹 표준 기술인 HTML5, CSS3, 자바스크립트의 개념과 특징을 이해합니다.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프로그래밍 개발 환경을 구축합니다.</a:t>
            </a:r>
            <a:endParaRPr/>
          </a:p>
          <a:p>
            <a:pPr marL="534988" lvl="1" indent="-762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내용 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인터넷과 웹 시작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브라우저 전쟁과 웹 표준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동작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표준 기술과 HTML5 주요 기능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HTML5를 공부하면 좋은 이유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실습 환경 구축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실습 환경 구축</a:t>
            </a:r>
            <a:endParaRPr/>
          </a:p>
        </p:txBody>
      </p:sp>
      <p:sp>
        <p:nvSpPr>
          <p:cNvPr id="275" name="Google Shape;275;p3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3662" lvl="0" indent="0">
              <a:buNone/>
            </a:pPr>
            <a:r>
              <a:rPr lang="en-US" altLang="ko-KR" b="0" dirty="0" smtClean="0"/>
              <a:t>4. </a:t>
            </a:r>
            <a:r>
              <a:rPr lang="ko-KR" altLang="en-US" b="0" dirty="0" smtClean="0"/>
              <a:t>에디터 </a:t>
            </a:r>
            <a:r>
              <a:rPr lang="ko-KR" altLang="en-US" b="0" dirty="0"/>
              <a:t>설치와 설정</a:t>
            </a:r>
            <a:r>
              <a:rPr lang="en-US" altLang="ko-KR" b="0" dirty="0" smtClean="0"/>
              <a:t>(4)</a:t>
            </a:r>
            <a:endParaRPr lang="ko-KR" altLang="en-US"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 smtClean="0"/>
              <a:t>D2Coding 글꼴(</a:t>
            </a:r>
            <a:r>
              <a:rPr lang="ko-KR" u="sng" dirty="0" smtClean="0">
                <a:solidFill>
                  <a:schemeClr val="hlink"/>
                </a:solidFill>
                <a:hlinkClick r:id="rId3"/>
              </a:rPr>
              <a:t>https</a:t>
            </a:r>
            <a:r>
              <a:rPr lang="ko-KR" u="sng" dirty="0">
                <a:solidFill>
                  <a:schemeClr val="hlink"/>
                </a:solidFill>
                <a:hlinkClick r:id="rId3"/>
              </a:rPr>
              <a:t>://github.com</a:t>
            </a:r>
            <a:br>
              <a:rPr lang="ko-KR" u="sng" dirty="0">
                <a:solidFill>
                  <a:schemeClr val="hlink"/>
                </a:solidFill>
                <a:hlinkClick r:id="rId3"/>
              </a:rPr>
            </a:br>
            <a:r>
              <a:rPr lang="ko-KR" u="sng" dirty="0">
                <a:solidFill>
                  <a:schemeClr val="hlink"/>
                </a:solidFill>
                <a:hlinkClick r:id="rId3"/>
              </a:rPr>
              <a:t>/</a:t>
            </a:r>
            <a:r>
              <a:rPr lang="ko-KR" u="sng" dirty="0" smtClean="0">
                <a:solidFill>
                  <a:schemeClr val="hlink"/>
                </a:solidFill>
                <a:hlinkClick r:id="rId3"/>
              </a:rPr>
              <a:t>naver/d2codingfont</a:t>
            </a:r>
            <a:r>
              <a:rPr lang="ko-KR" dirty="0" smtClean="0"/>
              <a:t>)</a:t>
            </a:r>
            <a:endParaRPr b="0" dirty="0"/>
          </a:p>
        </p:txBody>
      </p:sp>
      <p:pic>
        <p:nvPicPr>
          <p:cNvPr id="276" name="Google Shape;276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4424" y="583862"/>
            <a:ext cx="5139447" cy="6262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인터넷과 웹 시작</a:t>
            </a: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인터넷 vs. 웹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인터넷은 전 세계를 연결하는 국제 정보 통신망으로, 컴퓨터나 스마트폰 같은 디지털기기로 연결되어 사람들이 정보를 공유할 수 있는 공간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웹은 인터넷 공간에서 제공하는 서비스</a:t>
            </a:r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1680" y="2492896"/>
            <a:ext cx="490537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인터넷과 웹 시작</a:t>
            </a:r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인터넷의 시작</a:t>
            </a:r>
            <a:endParaRPr/>
          </a:p>
          <a:p>
            <a:pPr marL="534988" lvl="1" indent="-266699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미국의 신기술을 연구하는 ARPA에서 현재 웹의 모태가 되는 아파넷</a:t>
            </a:r>
            <a:r>
              <a:rPr lang="ko-KR" baseline="-25000"/>
              <a:t>ARPANET</a:t>
            </a:r>
            <a:r>
              <a:rPr lang="ko-KR"/>
              <a:t>을</a:t>
            </a:r>
            <a:endParaRPr/>
          </a:p>
          <a:p>
            <a:pPr marL="273050" lvl="1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   1969년에 개발</a:t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2044625"/>
            <a:ext cx="6317933" cy="4646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인터넷과 웹 시작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팀 버너스 리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최초 웹 개발자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W3CWorld Wide Web Consortium  창설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HTML 표준을 비롯한 웹 표준안을 제작, 제안하는 일을 하는 국제적인 웹 표준화 단체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2564905"/>
            <a:ext cx="5554008" cy="2160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3"/>
          <p:cNvGrpSpPr/>
          <p:nvPr/>
        </p:nvGrpSpPr>
        <p:grpSpPr>
          <a:xfrm>
            <a:off x="6237576" y="3501008"/>
            <a:ext cx="2554981" cy="2647052"/>
            <a:chOff x="6237576" y="3501008"/>
            <a:chExt cx="2554981" cy="2647052"/>
          </a:xfrm>
        </p:grpSpPr>
        <p:pic>
          <p:nvPicPr>
            <p:cNvPr id="98" name="Google Shape;98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37576" y="3501008"/>
              <a:ext cx="2554981" cy="26470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3"/>
            <p:cNvSpPr/>
            <p:nvPr/>
          </p:nvSpPr>
          <p:spPr>
            <a:xfrm>
              <a:off x="7668344" y="3501008"/>
              <a:ext cx="1124213" cy="2880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웹 브라우저 전쟁과 웹 표준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웹 브라우저 전쟁의 시작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NCSA는 1993년 모자이크라는 GUI 웹 브라우저 최초로 발표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넷스케이프 커뮤니케이션(마크 안데르센)은 넷스케이프 웹 브라우저 발표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마이크로소프트는 인터넷 익스플로러 발표 후 점유율을 높이기 위해 윈도우 </a:t>
            </a:r>
            <a:br>
              <a:rPr lang="ko-KR"/>
            </a:br>
            <a:r>
              <a:rPr lang="ko-KR"/>
              <a:t>운영체제에 강제로 설치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이에 넷스케이프는 넷스케이프의 소스 코드를 공개하고 모질라 재단을 설립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아메리카 온라인</a:t>
            </a:r>
            <a:r>
              <a:rPr lang="ko-KR" baseline="-25000"/>
              <a:t>AOL</a:t>
            </a:r>
            <a:r>
              <a:rPr lang="ko-KR"/>
              <a:t> : 넷스케이프 커뮤니케이션을 인수, 점차 하락 후 붕괴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52" y="3501008"/>
            <a:ext cx="6285425" cy="279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4696" y="4293096"/>
            <a:ext cx="1867808" cy="170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웹 브라우저 전쟁과 웹 표준</a:t>
            </a: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플러그인 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브라우저와 연동되는 프로그램을 사용자의 PC에 추가로 설치해 웹 브라우저의 기능을 확장하는 방법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어도비 플래시</a:t>
            </a:r>
            <a:r>
              <a:rPr lang="ko-KR" baseline="-25000"/>
              <a:t>Adobe Flash</a:t>
            </a:r>
            <a:r>
              <a:rPr lang="ko-KR"/>
              <a:t>나 마이크로소프트 액티브X</a:t>
            </a:r>
            <a:r>
              <a:rPr lang="ko-KR" baseline="-25000"/>
              <a:t>ActiveX</a:t>
            </a:r>
            <a:r>
              <a:rPr lang="ko-KR"/>
              <a:t> 등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2000년 초반에는 액티브X 기반으로 웹 응용 프로그램 제작, 플래시 기반으로 애니메이션 제작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3140968"/>
            <a:ext cx="755332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웹 브라우저 전쟁과 웹 표준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웹 2.0 시대 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서로 다른 사용자가 함께 새로운 콘텐츠를 창조할 수 있는 시대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유튜브, 위키피디아, 깃허브 등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1988840"/>
            <a:ext cx="7704856" cy="4138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1072</Words>
  <Application>Microsoft Office PowerPoint</Application>
  <PresentationFormat>화면 슬라이드 쇼(4:3)</PresentationFormat>
  <Paragraphs>212</Paragraphs>
  <Slides>31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HY헤드라인M</vt:lpstr>
      <vt:lpstr>Noto Sans Symbols</vt:lpstr>
      <vt:lpstr>Dotum</vt:lpstr>
      <vt:lpstr>Malgun Gothic</vt:lpstr>
      <vt:lpstr>Arial</vt:lpstr>
      <vt:lpstr>Verdana</vt:lpstr>
      <vt:lpstr>1_Office 테마</vt:lpstr>
      <vt:lpstr>PowerPoint 프레젠테이션</vt:lpstr>
      <vt:lpstr>1장 웹 개요와 실습 환경 구축</vt:lpstr>
      <vt:lpstr>Contents</vt:lpstr>
      <vt:lpstr>01 인터넷과 웹 시작</vt:lpstr>
      <vt:lpstr>01 인터넷과 웹 시작</vt:lpstr>
      <vt:lpstr>01 인터넷과 웹 시작</vt:lpstr>
      <vt:lpstr>02 웹 브라우저 전쟁과 웹 표준</vt:lpstr>
      <vt:lpstr>02 웹 브라우저 전쟁과 웹 표준</vt:lpstr>
      <vt:lpstr>02 웹 브라우저 전쟁과 웹 표준</vt:lpstr>
      <vt:lpstr>02 웹 브라우저 전쟁과 웹 표준</vt:lpstr>
      <vt:lpstr>02 웹 브라우저 전쟁과 웹 표준</vt:lpstr>
      <vt:lpstr>02 웹 브라우저 전쟁과 웹 표준</vt:lpstr>
      <vt:lpstr>03 웹 동작</vt:lpstr>
      <vt:lpstr>03 웹 동작</vt:lpstr>
      <vt:lpstr>04 웹 표준 기술과 HTML5 주요 기능</vt:lpstr>
      <vt:lpstr>04 웹 표준 기술과 HTML5 주요 기능</vt:lpstr>
      <vt:lpstr>04 웹 표준 기술과 HTML5 주요 기능</vt:lpstr>
      <vt:lpstr>04 웹 표준 기술과 HTML5 주요 기능</vt:lpstr>
      <vt:lpstr>04 웹 표준 기술과 HTML5 주요 기능</vt:lpstr>
      <vt:lpstr>04 웹 표준 기술과 HTML5 주요 기능</vt:lpstr>
      <vt:lpstr>04 웹 표준 기술과 HTML5 주요 기능</vt:lpstr>
      <vt:lpstr>05 HTML5를 공부하면 좋은 이유</vt:lpstr>
      <vt:lpstr>05 HTML5를 공부하면 좋은 이유</vt:lpstr>
      <vt:lpstr>05 HTML5를 공부하면 좋은 이유</vt:lpstr>
      <vt:lpstr>06 실습 환경 구축</vt:lpstr>
      <vt:lpstr>06 실습 환경 구축</vt:lpstr>
      <vt:lpstr>06 실습 환경 구축</vt:lpstr>
      <vt:lpstr>06 실습 환경 구축</vt:lpstr>
      <vt:lpstr>06 실습 환경 구축</vt:lpstr>
      <vt:lpstr>06 실습 환경 구축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Windows 사용자</cp:lastModifiedBy>
  <cp:revision>11</cp:revision>
  <dcterms:modified xsi:type="dcterms:W3CDTF">2019-08-14T05:20:06Z</dcterms:modified>
</cp:coreProperties>
</file>